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1" r:id="rId2"/>
    <p:sldId id="352" r:id="rId3"/>
    <p:sldId id="353" r:id="rId4"/>
    <p:sldId id="355" r:id="rId5"/>
    <p:sldId id="357" r:id="rId6"/>
    <p:sldId id="332" r:id="rId7"/>
    <p:sldId id="356" r:id="rId8"/>
    <p:sldId id="359" r:id="rId9"/>
    <p:sldId id="360" r:id="rId10"/>
    <p:sldId id="361" r:id="rId11"/>
    <p:sldId id="362" r:id="rId12"/>
    <p:sldId id="358" r:id="rId13"/>
    <p:sldId id="351" r:id="rId14"/>
    <p:sldId id="321" r:id="rId15"/>
    <p:sldId id="329" r:id="rId16"/>
    <p:sldId id="350" r:id="rId17"/>
    <p:sldId id="345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2387" autoAdjust="0"/>
  </p:normalViewPr>
  <p:slideViewPr>
    <p:cSldViewPr snapToGrid="0">
      <p:cViewPr varScale="1">
        <p:scale>
          <a:sx n="158" d="100"/>
          <a:sy n="158" d="100"/>
        </p:scale>
        <p:origin x="2568" y="15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81" d="100"/>
        <a:sy n="81" d="100"/>
      </p:scale>
      <p:origin x="0" y="-171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99F01-BBF0-4ECD-AB81-E575C832367D}" type="datetimeFigureOut">
              <a:rPr lang="en-US" smtClean="0"/>
              <a:t>7/29/2018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EC8C2-64FE-4FCC-9D43-B7C2AFD40E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95467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99F01-BBF0-4ECD-AB81-E575C832367D}" type="datetimeFigureOut">
              <a:rPr lang="en-US" smtClean="0"/>
              <a:t>7/29/2018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EC8C2-64FE-4FCC-9D43-B7C2AFD40E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23230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99F01-BBF0-4ECD-AB81-E575C832367D}" type="datetimeFigureOut">
              <a:rPr lang="en-US" smtClean="0"/>
              <a:t>7/29/2018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EC8C2-64FE-4FCC-9D43-B7C2AFD40E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5600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99F01-BBF0-4ECD-AB81-E575C832367D}" type="datetimeFigureOut">
              <a:rPr lang="en-US" smtClean="0"/>
              <a:t>7/29/2018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EC8C2-64FE-4FCC-9D43-B7C2AFD40E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33329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99F01-BBF0-4ECD-AB81-E575C832367D}" type="datetimeFigureOut">
              <a:rPr lang="en-US" smtClean="0"/>
              <a:t>7/29/2018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EC8C2-64FE-4FCC-9D43-B7C2AFD40E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40501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99F01-BBF0-4ECD-AB81-E575C832367D}" type="datetimeFigureOut">
              <a:rPr lang="en-US" smtClean="0"/>
              <a:t>7/29/2018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EC8C2-64FE-4FCC-9D43-B7C2AFD40E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3163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99F01-BBF0-4ECD-AB81-E575C832367D}" type="datetimeFigureOut">
              <a:rPr lang="en-US" smtClean="0"/>
              <a:t>7/29/2018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EC8C2-64FE-4FCC-9D43-B7C2AFD40E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39426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99F01-BBF0-4ECD-AB81-E575C832367D}" type="datetimeFigureOut">
              <a:rPr lang="en-US" smtClean="0"/>
              <a:t>7/29/2018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EC8C2-64FE-4FCC-9D43-B7C2AFD40E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507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99F01-BBF0-4ECD-AB81-E575C832367D}" type="datetimeFigureOut">
              <a:rPr lang="en-US" smtClean="0"/>
              <a:t>7/29/2018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EC8C2-64FE-4FCC-9D43-B7C2AFD40E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82948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99F01-BBF0-4ECD-AB81-E575C832367D}" type="datetimeFigureOut">
              <a:rPr lang="en-US" smtClean="0"/>
              <a:t>7/29/2018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EC8C2-64FE-4FCC-9D43-B7C2AFD40E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6488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99F01-BBF0-4ECD-AB81-E575C832367D}" type="datetimeFigureOut">
              <a:rPr lang="en-US" smtClean="0"/>
              <a:t>7/29/2018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DEC8C2-64FE-4FCC-9D43-B7C2AFD40E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964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999F01-BBF0-4ECD-AB81-E575C832367D}" type="datetimeFigureOut">
              <a:rPr lang="en-US" smtClean="0"/>
              <a:t>7/29/2018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DEC8C2-64FE-4FCC-9D43-B7C2AFD40E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77231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mailto:frawlins@vcom.edu?subject=ICDLogger%20Inquiry" TargetMode="External"/><Relationship Id="rId2" Type="http://schemas.openxmlformats.org/officeDocument/2006/relationships/hyperlink" Target="mailto:arabawubah@gmail.com?subject=ICDLogger%20Inquiry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mailto:cs@cameronsumpter.com?subject=ICDLogger%20Inquiry" TargetMode="External"/><Relationship Id="rId4" Type="http://schemas.openxmlformats.org/officeDocument/2006/relationships/hyperlink" Target="mailto:skipgarner@gmail.com?subject=ICDLogger%20Inquiry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901" y="253269"/>
            <a:ext cx="10420198" cy="2889603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CREDO Quick Start Manual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1441" y="4347909"/>
            <a:ext cx="6149119" cy="1500187"/>
          </a:xfrm>
        </p:spPr>
        <p:txBody>
          <a:bodyPr>
            <a:noAutofit/>
          </a:bodyPr>
          <a:lstStyle/>
          <a:p>
            <a:pPr algn="ctr"/>
            <a:r>
              <a:rPr lang="en-US" sz="2800" dirty="0">
                <a:solidFill>
                  <a:schemeClr val="tx1"/>
                </a:solidFill>
              </a:rPr>
              <a:t>https://credo.education</a:t>
            </a:r>
          </a:p>
        </p:txBody>
      </p:sp>
    </p:spTree>
    <p:extLst>
      <p:ext uri="{BB962C8B-B14F-4D97-AF65-F5344CB8AC3E}">
        <p14:creationId xmlns:p14="http://schemas.microsoft.com/office/powerpoint/2010/main" val="1005235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67"/>
    </mc:Choice>
    <mc:Fallback xmlns="">
      <p:transition spd="slow" advTm="5967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7543" y="1927300"/>
            <a:ext cx="10515600" cy="4853428"/>
          </a:xfrm>
        </p:spPr>
        <p:txBody>
          <a:bodyPr>
            <a:noAutofit/>
          </a:bodyPr>
          <a:lstStyle/>
          <a:p>
            <a:r>
              <a:rPr lang="en-US" sz="4800" dirty="0"/>
              <a:t>The Clinical Rotation Evaluation and Documentation Organizer (CREDO) is a fast, easy to use system to gather your patient encounters and use your entries to provide real time information and relevant review materials; all while documenting your growing clinical portfolio.</a:t>
            </a:r>
            <a:br>
              <a:rPr lang="en-US" sz="4800" dirty="0"/>
            </a:b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2678033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51"/>
    </mc:Choice>
    <mc:Fallback xmlns="">
      <p:transition spd="slow" advTm="485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599AC3E-CCEB-4B43-8072-EA3F3035EDB3}"/>
              </a:ext>
            </a:extLst>
          </p:cNvPr>
          <p:cNvSpPr txBox="1"/>
          <p:nvPr/>
        </p:nvSpPr>
        <p:spPr>
          <a:xfrm>
            <a:off x="1149350" y="241300"/>
            <a:ext cx="6216650" cy="1987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458E41C-AA29-45F5-BF6C-6A3BEB632F5C}"/>
              </a:ext>
            </a:extLst>
          </p:cNvPr>
          <p:cNvSpPr txBox="1"/>
          <p:nvPr/>
        </p:nvSpPr>
        <p:spPr>
          <a:xfrm>
            <a:off x="540045" y="489098"/>
            <a:ext cx="11118850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+mj-lt"/>
              </a:rPr>
              <a:t>CREDO automatically and interactively enhances your learning experience by….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600" dirty="0">
                <a:latin typeface="+mj-lt"/>
              </a:rPr>
              <a:t>providing real time information on your fulfillment of Procedure Logs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600" dirty="0">
                <a:latin typeface="+mj-lt"/>
              </a:rPr>
              <a:t>establishing a setting for interactive learning with your preceptor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600" dirty="0">
                <a:latin typeface="+mj-lt"/>
              </a:rPr>
              <a:t>improving your, your preceptor, and clinical chair’s productivity via electronic review and signatures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600" dirty="0">
                <a:latin typeface="+mj-lt"/>
              </a:rPr>
              <a:t>providing a Primer for each of your rotations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600" dirty="0">
                <a:latin typeface="+mj-lt"/>
              </a:rPr>
              <a:t>providing review facts, board level questions relevant to your patient encounters</a:t>
            </a:r>
          </a:p>
        </p:txBody>
      </p:sp>
    </p:spTree>
    <p:extLst>
      <p:ext uri="{BB962C8B-B14F-4D97-AF65-F5344CB8AC3E}">
        <p14:creationId xmlns:p14="http://schemas.microsoft.com/office/powerpoint/2010/main" val="1523459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51"/>
    </mc:Choice>
    <mc:Fallback xmlns="">
      <p:transition spd="slow" advTm="485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901" y="253269"/>
            <a:ext cx="10420198" cy="2162553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Each time you log in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1441" y="4347909"/>
            <a:ext cx="6149119" cy="1500187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en-US" sz="4000" dirty="0">
                <a:solidFill>
                  <a:schemeClr val="tx1"/>
                </a:solidFill>
              </a:rPr>
              <a:t>You will be greeted on the Welcome page where you can navigate to all parts of CREDO</a:t>
            </a:r>
          </a:p>
        </p:txBody>
      </p:sp>
    </p:spTree>
    <p:extLst>
      <p:ext uri="{BB962C8B-B14F-4D97-AF65-F5344CB8AC3E}">
        <p14:creationId xmlns:p14="http://schemas.microsoft.com/office/powerpoint/2010/main" val="840023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67"/>
    </mc:Choice>
    <mc:Fallback xmlns="">
      <p:transition spd="slow" advTm="5967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16711" y="1061258"/>
            <a:ext cx="4808706" cy="5589340"/>
          </a:xfrm>
          <a:prstGeom prst="rect">
            <a:avLst/>
          </a:prstGeom>
        </p:spPr>
      </p:pic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55133" y="0"/>
            <a:ext cx="10515600" cy="1138339"/>
          </a:xfrm>
        </p:spPr>
        <p:txBody>
          <a:bodyPr>
            <a:normAutofit/>
          </a:bodyPr>
          <a:lstStyle/>
          <a:p>
            <a:r>
              <a:rPr lang="en-US" dirty="0"/>
              <a:t>Navigate everywhere from the Welcome page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20732" y="1446823"/>
            <a:ext cx="26677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Change your Account Settings, including Rotation and Site</a:t>
            </a:r>
          </a:p>
        </p:txBody>
      </p:sp>
      <p:cxnSp>
        <p:nvCxnSpPr>
          <p:cNvPr id="16" name="Straight Arrow Connector 15"/>
          <p:cNvCxnSpPr/>
          <p:nvPr/>
        </p:nvCxnSpPr>
        <p:spPr>
          <a:xfrm flipV="1">
            <a:off x="2868616" y="1270339"/>
            <a:ext cx="1039644" cy="568858"/>
          </a:xfrm>
          <a:prstGeom prst="straightConnector1">
            <a:avLst/>
          </a:prstGeom>
          <a:ln w="57150"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9064978" y="1758403"/>
            <a:ext cx="26677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Get help, review instructions</a:t>
            </a:r>
          </a:p>
        </p:txBody>
      </p:sp>
      <p:cxnSp>
        <p:nvCxnSpPr>
          <p:cNvPr id="21" name="Straight Arrow Connector 20"/>
          <p:cNvCxnSpPr/>
          <p:nvPr/>
        </p:nvCxnSpPr>
        <p:spPr>
          <a:xfrm flipH="1" flipV="1">
            <a:off x="8613424" y="1326735"/>
            <a:ext cx="440266" cy="477835"/>
          </a:xfrm>
          <a:prstGeom prst="straightConnector1">
            <a:avLst/>
          </a:prstGeom>
          <a:ln w="57150"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284740" y="3296197"/>
            <a:ext cx="30215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Confirm your Rotation and Site in the greeting; tap/click the pencil icon to change</a:t>
            </a:r>
          </a:p>
        </p:txBody>
      </p:sp>
      <p:cxnSp>
        <p:nvCxnSpPr>
          <p:cNvPr id="25" name="Straight Arrow Connector 24"/>
          <p:cNvCxnSpPr/>
          <p:nvPr/>
        </p:nvCxnSpPr>
        <p:spPr>
          <a:xfrm>
            <a:off x="2954699" y="3672916"/>
            <a:ext cx="850723" cy="802500"/>
          </a:xfrm>
          <a:prstGeom prst="straightConnector1">
            <a:avLst/>
          </a:prstGeom>
          <a:ln w="57150"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830976" y="5103212"/>
            <a:ext cx="26677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Enter new Patient Encounters</a:t>
            </a:r>
          </a:p>
        </p:txBody>
      </p:sp>
      <p:cxnSp>
        <p:nvCxnSpPr>
          <p:cNvPr id="28" name="Straight Arrow Connector 27"/>
          <p:cNvCxnSpPr/>
          <p:nvPr/>
        </p:nvCxnSpPr>
        <p:spPr>
          <a:xfrm>
            <a:off x="2541181" y="5451871"/>
            <a:ext cx="1474144" cy="262447"/>
          </a:xfrm>
          <a:prstGeom prst="straightConnector1">
            <a:avLst/>
          </a:prstGeom>
          <a:ln w="57150"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9154581" y="6071849"/>
            <a:ext cx="26677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Review and edit your Patient Encounters</a:t>
            </a:r>
          </a:p>
        </p:txBody>
      </p:sp>
      <p:cxnSp>
        <p:nvCxnSpPr>
          <p:cNvPr id="30" name="Straight Arrow Connector 29"/>
          <p:cNvCxnSpPr/>
          <p:nvPr/>
        </p:nvCxnSpPr>
        <p:spPr>
          <a:xfrm flipH="1">
            <a:off x="8387645" y="6254044"/>
            <a:ext cx="677333" cy="56445"/>
          </a:xfrm>
          <a:prstGeom prst="straightConnector1">
            <a:avLst/>
          </a:prstGeom>
          <a:ln w="57150"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9154581" y="5451871"/>
            <a:ext cx="26677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Access your Procedure Logs</a:t>
            </a:r>
          </a:p>
        </p:txBody>
      </p:sp>
      <p:cxnSp>
        <p:nvCxnSpPr>
          <p:cNvPr id="18" name="Straight Arrow Connector 17"/>
          <p:cNvCxnSpPr/>
          <p:nvPr/>
        </p:nvCxnSpPr>
        <p:spPr>
          <a:xfrm flipH="1">
            <a:off x="8387645" y="5634066"/>
            <a:ext cx="677333" cy="56445"/>
          </a:xfrm>
          <a:prstGeom prst="straightConnector1">
            <a:avLst/>
          </a:prstGeom>
          <a:ln w="57150"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855133" y="5731008"/>
            <a:ext cx="22708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See why your peers are doing now</a:t>
            </a:r>
          </a:p>
        </p:txBody>
      </p:sp>
      <p:cxnSp>
        <p:nvCxnSpPr>
          <p:cNvPr id="22" name="Straight Arrow Connector 21"/>
          <p:cNvCxnSpPr/>
          <p:nvPr/>
        </p:nvCxnSpPr>
        <p:spPr>
          <a:xfrm>
            <a:off x="2658140" y="6071849"/>
            <a:ext cx="1381342" cy="270265"/>
          </a:xfrm>
          <a:prstGeom prst="straightConnector1">
            <a:avLst/>
          </a:prstGeom>
          <a:ln w="57150"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89614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33"/>
    </mc:Choice>
    <mc:Fallback xmlns="">
      <p:transition spd="slow" advTm="7433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10967" y="1838821"/>
            <a:ext cx="5501798" cy="43513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US" dirty="0"/>
              <a:t>Your clinical rotation and site should be updated each period 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7700" y="3552825"/>
            <a:ext cx="363855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After each clinical period, please update your Rotation/Period Type and Location</a:t>
            </a:r>
          </a:p>
          <a:p>
            <a:endParaRPr lang="en-US" dirty="0"/>
          </a:p>
          <a:p>
            <a:r>
              <a:rPr lang="en-US" dirty="0"/>
              <a:t>If the Location is not there, please let us know and we will immediately create one.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4080753" y="4014491"/>
            <a:ext cx="1440220" cy="938509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4080753" y="4014490"/>
            <a:ext cx="1440220" cy="1309152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2061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33"/>
    </mc:Choice>
    <mc:Fallback xmlns="">
      <p:transition spd="slow" advTm="7433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901" y="253269"/>
            <a:ext cx="10420198" cy="2162553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Record each patient encounter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1441" y="4347909"/>
            <a:ext cx="6149119" cy="1500187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en-US" sz="4000" dirty="0">
                <a:solidFill>
                  <a:schemeClr val="tx1"/>
                </a:solidFill>
              </a:rPr>
              <a:t>You are led through entering diagnoses, procedures and drugs for each patient</a:t>
            </a:r>
          </a:p>
        </p:txBody>
      </p:sp>
    </p:spTree>
    <p:extLst>
      <p:ext uri="{BB962C8B-B14F-4D97-AF65-F5344CB8AC3E}">
        <p14:creationId xmlns:p14="http://schemas.microsoft.com/office/powerpoint/2010/main" val="2533881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67"/>
    </mc:Choice>
    <mc:Fallback xmlns="">
      <p:transition spd="slow" advTm="5967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81756" y="0"/>
            <a:ext cx="10515600" cy="1325563"/>
          </a:xfrm>
        </p:spPr>
        <p:txBody>
          <a:bodyPr/>
          <a:lstStyle/>
          <a:p>
            <a:r>
              <a:rPr lang="en-US" dirty="0"/>
              <a:t>For each Patient Encounter, patient demographics are entered once…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29983" y="1816243"/>
            <a:ext cx="6777138" cy="435133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45985" y="1813679"/>
            <a:ext cx="207292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Please enter Notes and History information, as well as hints so that you can recall this patient when discussing with your preceptor.</a:t>
            </a:r>
          </a:p>
          <a:p>
            <a:endParaRPr lang="en-US" dirty="0"/>
          </a:p>
          <a:p>
            <a:r>
              <a:rPr lang="en-US" dirty="0"/>
              <a:t>No PII please</a:t>
            </a:r>
          </a:p>
          <a:p>
            <a:endParaRPr lang="en-US" dirty="0"/>
          </a:p>
          <a:p>
            <a:r>
              <a:rPr lang="en-US" dirty="0"/>
              <a:t>See a list of previous patients, you can add more diagnoses or procedures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1904335" y="4021425"/>
            <a:ext cx="1030776" cy="46232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>
            <a:off x="2267943" y="5688419"/>
            <a:ext cx="758980" cy="25553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1022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33"/>
    </mc:Choice>
    <mc:Fallback xmlns="">
      <p:transition spd="slow" advTm="7433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00312" y="2043906"/>
            <a:ext cx="7191375" cy="3914775"/>
          </a:xfrm>
          <a:prstGeom prst="rect">
            <a:avLst/>
          </a:prstGeom>
        </p:spPr>
      </p:pic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81756" y="0"/>
            <a:ext cx="10515600" cy="1325563"/>
          </a:xfrm>
        </p:spPr>
        <p:txBody>
          <a:bodyPr/>
          <a:lstStyle/>
          <a:p>
            <a:r>
              <a:rPr lang="en-US" dirty="0"/>
              <a:t>…then the Primary Diagnoses is entered…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3407" y="2558746"/>
            <a:ext cx="20729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Easily search for diagnoses, procedures and drugs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2009553" y="3227065"/>
            <a:ext cx="925033" cy="441168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9691687" y="3592244"/>
            <a:ext cx="207292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Quickly review and select from among the most frequent diagnoses seen in each rotation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 flipH="1" flipV="1">
            <a:off x="5635256" y="3136605"/>
            <a:ext cx="3952449" cy="988828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0569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33"/>
    </mc:Choice>
    <mc:Fallback xmlns="">
      <p:transition spd="slow" advTm="7433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81756" y="0"/>
            <a:ext cx="10515600" cy="1325563"/>
          </a:xfrm>
        </p:spPr>
        <p:txBody>
          <a:bodyPr/>
          <a:lstStyle/>
          <a:p>
            <a:r>
              <a:rPr lang="en-US" dirty="0"/>
              <a:t>…then Procedures, additional Diagnoses and Drugs are entered…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67075" y="2472531"/>
            <a:ext cx="5657850" cy="305752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23407" y="2558746"/>
            <a:ext cx="207292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For each Patient Encounter you can quickly enter new or review and edit all diagnoses, procedures and drugs 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2396329" y="3592447"/>
            <a:ext cx="708115" cy="26835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V="1">
            <a:off x="2000726" y="4165600"/>
            <a:ext cx="1563375" cy="103372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797414" y="5098322"/>
            <a:ext cx="20729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Click to add</a:t>
            </a:r>
          </a:p>
        </p:txBody>
      </p:sp>
    </p:spTree>
    <p:extLst>
      <p:ext uri="{BB962C8B-B14F-4D97-AF65-F5344CB8AC3E}">
        <p14:creationId xmlns:p14="http://schemas.microsoft.com/office/powerpoint/2010/main" val="2347084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33"/>
    </mc:Choice>
    <mc:Fallback xmlns="">
      <p:transition spd="slow" advTm="7433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23209" y="1825625"/>
            <a:ext cx="6945581" cy="4351338"/>
          </a:xfrm>
          <a:prstGeom prst="rect">
            <a:avLst/>
          </a:prstGeom>
        </p:spPr>
      </p:pic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38199" y="180623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US" dirty="0"/>
              <a:t>Procedures or Drugs are coupled to Diagnosis entries to show your response to a patient’s diagnosis…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568790" y="2974991"/>
            <a:ext cx="207292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 most frequent procedures for each diagnoses can suggest quick entries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flipH="1" flipV="1">
            <a:off x="5730949" y="2849526"/>
            <a:ext cx="3742660" cy="733646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408772" y="4079027"/>
            <a:ext cx="18468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Use Notes to capture precise data, such as drug dose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2069825" y="4679192"/>
            <a:ext cx="654634" cy="72656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09713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33"/>
    </mc:Choice>
    <mc:Fallback xmlns="">
      <p:transition spd="slow" advTm="7433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8199" y="0"/>
            <a:ext cx="10515600" cy="2488494"/>
          </a:xfrm>
        </p:spPr>
        <p:txBody>
          <a:bodyPr>
            <a:normAutofit fontScale="90000"/>
          </a:bodyPr>
          <a:lstStyle/>
          <a:p>
            <a:r>
              <a:rPr lang="en-US" dirty="0"/>
              <a:t>Once you have completed entering all Diagnoses, Procedures, and Drugs for a patient, you can view and edit information from your recent Patient Encounters… or start on a New Patient</a:t>
            </a:r>
          </a:p>
        </p:txBody>
      </p:sp>
      <p:pic>
        <p:nvPicPr>
          <p:cNvPr id="11" name="Content Placeholder 10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57549" y="2783505"/>
            <a:ext cx="5676900" cy="34290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9033932" y="4200646"/>
            <a:ext cx="20729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Mouse over to quickly see details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 flipH="1" flipV="1">
            <a:off x="6220177" y="4103880"/>
            <a:ext cx="2731912" cy="55843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6950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33"/>
    </mc:Choice>
    <mc:Fallback xmlns="">
      <p:transition spd="slow" advTm="7433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2645843"/>
            <a:ext cx="10515600" cy="2852737"/>
          </a:xfrm>
        </p:spPr>
        <p:txBody>
          <a:bodyPr>
            <a:normAutofit fontScale="90000"/>
          </a:bodyPr>
          <a:lstStyle/>
          <a:p>
            <a:r>
              <a:rPr lang="en-US" dirty="0"/>
              <a:t>After making entries using the Patient Encounter page…</a:t>
            </a:r>
            <a:br>
              <a:rPr lang="en-US" dirty="0"/>
            </a:br>
            <a:br>
              <a:rPr lang="en-US" dirty="0"/>
            </a:br>
            <a:r>
              <a:rPr lang="en-US" dirty="0"/>
              <a:t>…you can review and edit your entries anytime using the Dashboard page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227797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51"/>
    </mc:Choice>
    <mc:Fallback xmlns="">
      <p:transition spd="slow" advTm="4851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74691" y="1203018"/>
            <a:ext cx="7816402" cy="507928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289" y="0"/>
            <a:ext cx="10515600" cy="1325563"/>
          </a:xfrm>
        </p:spPr>
        <p:txBody>
          <a:bodyPr>
            <a:noAutofit/>
          </a:bodyPr>
          <a:lstStyle/>
          <a:p>
            <a:r>
              <a:rPr lang="en-US" dirty="0"/>
              <a:t>Click on the Menu on the left to access your user information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02526" y="1624199"/>
            <a:ext cx="233865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Information to prepare you for each Rotation</a:t>
            </a:r>
          </a:p>
          <a:p>
            <a:endParaRPr lang="en-US" dirty="0"/>
          </a:p>
          <a:p>
            <a:r>
              <a:rPr lang="en-US" dirty="0"/>
              <a:t>Edit/review Entries</a:t>
            </a:r>
          </a:p>
          <a:p>
            <a:endParaRPr lang="en-US" dirty="0"/>
          </a:p>
          <a:p>
            <a:r>
              <a:rPr lang="en-US" dirty="0"/>
              <a:t>Review your Rotation Statistics</a:t>
            </a:r>
          </a:p>
          <a:p>
            <a:endParaRPr lang="en-US" dirty="0"/>
          </a:p>
          <a:p>
            <a:r>
              <a:rPr lang="en-US" dirty="0"/>
              <a:t>Review automated fulfillment of Procedure Logs</a:t>
            </a:r>
          </a:p>
          <a:p>
            <a:endParaRPr lang="en-US" dirty="0"/>
          </a:p>
          <a:p>
            <a:r>
              <a:rPr lang="en-US" dirty="0"/>
              <a:t>Review OMM Logs</a:t>
            </a:r>
          </a:p>
          <a:p>
            <a:endParaRPr lang="en-US" dirty="0"/>
          </a:p>
          <a:p>
            <a:r>
              <a:rPr lang="en-US" dirty="0"/>
              <a:t>Secure link to your school health records</a:t>
            </a:r>
          </a:p>
          <a:p>
            <a:endParaRPr lang="en-US" dirty="0"/>
          </a:p>
          <a:p>
            <a:r>
              <a:rPr lang="en-US" dirty="0"/>
              <a:t>….and more is coming.</a:t>
            </a:r>
          </a:p>
        </p:txBody>
      </p:sp>
      <p:cxnSp>
        <p:nvCxnSpPr>
          <p:cNvPr id="16" name="Straight Arrow Connector 15"/>
          <p:cNvCxnSpPr/>
          <p:nvPr/>
        </p:nvCxnSpPr>
        <p:spPr>
          <a:xfrm>
            <a:off x="2465811" y="2093674"/>
            <a:ext cx="1659622" cy="1527004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2247015" y="2732567"/>
            <a:ext cx="1878418" cy="1198556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2318728" y="3387878"/>
            <a:ext cx="1806705" cy="84935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2110677" y="4580636"/>
            <a:ext cx="2014756" cy="21805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V="1">
            <a:off x="2394099" y="5575359"/>
            <a:ext cx="1727676" cy="26368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2247015" y="3369231"/>
            <a:ext cx="1878418" cy="1126206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V="1">
            <a:off x="2110677" y="5060161"/>
            <a:ext cx="1871216" cy="7194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>
            <a:off x="2110677" y="5144950"/>
            <a:ext cx="1871216" cy="17281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87652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22"/>
    </mc:Choice>
    <mc:Fallback xmlns="">
      <p:transition spd="slow" advTm="6622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1963" y="1825625"/>
            <a:ext cx="10348074" cy="43513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093" y="-38948"/>
            <a:ext cx="10515600" cy="1325563"/>
          </a:xfrm>
        </p:spPr>
        <p:txBody>
          <a:bodyPr/>
          <a:lstStyle/>
          <a:p>
            <a:r>
              <a:rPr lang="en-US" dirty="0"/>
              <a:t>Click on an entry to edit it</a:t>
            </a:r>
          </a:p>
        </p:txBody>
      </p:sp>
      <p:cxnSp>
        <p:nvCxnSpPr>
          <p:cNvPr id="16" name="Straight Arrow Connector 15"/>
          <p:cNvCxnSpPr/>
          <p:nvPr/>
        </p:nvCxnSpPr>
        <p:spPr>
          <a:xfrm flipH="1">
            <a:off x="4848448" y="1605516"/>
            <a:ext cx="3455580" cy="271130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7736616" y="890953"/>
            <a:ext cx="15901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Click here to edit this entry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499478" y="925069"/>
            <a:ext cx="15901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Search for a specific entry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 flipH="1">
            <a:off x="9090837" y="1571400"/>
            <a:ext cx="940981" cy="1389767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2668772" y="994009"/>
            <a:ext cx="39369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Filter for certain types of entries, and export them to use how you wish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 flipH="1">
            <a:off x="3965944" y="1640340"/>
            <a:ext cx="499730" cy="123045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716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33"/>
    </mc:Choice>
    <mc:Fallback xmlns="">
      <p:transition spd="slow" advTm="7333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Help is always available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Instructions and Quick Start Users Guide through the App</a:t>
            </a:r>
          </a:p>
          <a:p>
            <a:r>
              <a:rPr lang="en-US" dirty="0"/>
              <a:t>Submit a Support request through the App, using menu in upper-right</a:t>
            </a:r>
          </a:p>
          <a:p>
            <a:r>
              <a:rPr lang="en-US" dirty="0"/>
              <a:t>The primary support person is:</a:t>
            </a:r>
            <a:br>
              <a:rPr lang="en-US" dirty="0"/>
            </a:br>
            <a:r>
              <a:rPr lang="en-US" dirty="0"/>
              <a:t>Araba </a:t>
            </a:r>
            <a:r>
              <a:rPr lang="en-US" dirty="0" err="1"/>
              <a:t>Wubah</a:t>
            </a:r>
            <a:r>
              <a:rPr lang="en-US" dirty="0"/>
              <a:t>, </a:t>
            </a:r>
            <a:r>
              <a:rPr lang="en-US" dirty="0">
                <a:hlinkClick r:id="rId2"/>
              </a:rPr>
              <a:t>arabawubah@gmail.com</a:t>
            </a:r>
            <a:r>
              <a:rPr lang="en-US" dirty="0"/>
              <a:t>, (540) 449-5503</a:t>
            </a:r>
          </a:p>
          <a:p>
            <a:r>
              <a:rPr lang="en-US" dirty="0"/>
              <a:t>Or for the following:</a:t>
            </a:r>
          </a:p>
          <a:p>
            <a:pPr lvl="1"/>
            <a:r>
              <a:rPr lang="en-US" dirty="0"/>
              <a:t>Clinical Issues:</a:t>
            </a:r>
            <a:br>
              <a:rPr lang="en-US" dirty="0"/>
            </a:br>
            <a:r>
              <a:rPr lang="en-US" dirty="0"/>
              <a:t>Fred Rawlins, </a:t>
            </a:r>
            <a:r>
              <a:rPr lang="en-US" dirty="0">
                <a:hlinkClick r:id="rId3"/>
              </a:rPr>
              <a:t>frawlins@vcom.edu</a:t>
            </a:r>
            <a:r>
              <a:rPr lang="en-US" dirty="0"/>
              <a:t>, (540) 520-5475</a:t>
            </a:r>
          </a:p>
          <a:p>
            <a:pPr lvl="1"/>
            <a:r>
              <a:rPr lang="en-US" dirty="0"/>
              <a:t>Systems/Coding Issues:</a:t>
            </a:r>
            <a:br>
              <a:rPr lang="en-US" dirty="0"/>
            </a:br>
            <a:r>
              <a:rPr lang="en-US" dirty="0"/>
              <a:t>Skip Garner, </a:t>
            </a:r>
            <a:r>
              <a:rPr lang="en-US" dirty="0">
                <a:hlinkClick r:id="rId4"/>
              </a:rPr>
              <a:t>skipgarner@gmail.com</a:t>
            </a:r>
            <a:r>
              <a:rPr lang="en-US" dirty="0"/>
              <a:t>, (214) 924-8364</a:t>
            </a:r>
          </a:p>
          <a:p>
            <a:pPr lvl="1"/>
            <a:r>
              <a:rPr lang="en-US" dirty="0"/>
              <a:t>Technical/Account Issues:</a:t>
            </a:r>
            <a:br>
              <a:rPr lang="en-US" dirty="0"/>
            </a:br>
            <a:r>
              <a:rPr lang="en-US" dirty="0"/>
              <a:t>Cameron Sumpter, </a:t>
            </a:r>
            <a:r>
              <a:rPr lang="en-US" dirty="0">
                <a:hlinkClick r:id="rId5"/>
              </a:rPr>
              <a:t>cs@cameronsumpter.com</a:t>
            </a:r>
            <a:r>
              <a:rPr lang="en-US" dirty="0"/>
              <a:t>, (540) 692-9267</a:t>
            </a:r>
          </a:p>
        </p:txBody>
      </p:sp>
    </p:spTree>
    <p:extLst>
      <p:ext uri="{BB962C8B-B14F-4D97-AF65-F5344CB8AC3E}">
        <p14:creationId xmlns:p14="http://schemas.microsoft.com/office/powerpoint/2010/main" val="1922744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17"/>
    </mc:Choice>
    <mc:Fallback xmlns="">
      <p:transition spd="slow" advTm="9217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Happy Logging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and Thank You</a:t>
            </a:r>
          </a:p>
        </p:txBody>
      </p:sp>
    </p:spTree>
    <p:extLst>
      <p:ext uri="{BB962C8B-B14F-4D97-AF65-F5344CB8AC3E}">
        <p14:creationId xmlns:p14="http://schemas.microsoft.com/office/powerpoint/2010/main" val="3863617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19"/>
    </mc:Choice>
    <mc:Fallback xmlns="">
      <p:transition spd="slow" advTm="4419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8930</TotalTime>
  <Words>535</Words>
  <Application>Microsoft Office PowerPoint</Application>
  <PresentationFormat>Widescreen</PresentationFormat>
  <Paragraphs>72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CREDO Quick Start Manual</vt:lpstr>
      <vt:lpstr>The Clinical Rotation Evaluation and Documentation Organizer (CREDO) is a fast, easy to use system to gather your patient encounters and use your entries to provide real time information and relevant review materials; all while documenting your growing clinical portfolio. </vt:lpstr>
      <vt:lpstr>PowerPoint Presentation</vt:lpstr>
      <vt:lpstr>Each time you log in</vt:lpstr>
      <vt:lpstr>Navigate everywhere from the Welcome page</vt:lpstr>
      <vt:lpstr>Your clinical rotation and site should be updated each period  </vt:lpstr>
      <vt:lpstr>Record each patient encounter</vt:lpstr>
      <vt:lpstr>For each Patient Encounter, patient demographics are entered once…</vt:lpstr>
      <vt:lpstr>…then the Primary Diagnoses is entered…</vt:lpstr>
      <vt:lpstr>…then Procedures, additional Diagnoses and Drugs are entered…</vt:lpstr>
      <vt:lpstr>Procedures or Drugs are coupled to Diagnosis entries to show your response to a patient’s diagnosis…</vt:lpstr>
      <vt:lpstr>Once you have completed entering all Diagnoses, Procedures, and Drugs for a patient, you can view and edit information from your recent Patient Encounters… or start on a New Patient</vt:lpstr>
      <vt:lpstr>After making entries using the Patient Encounter page…  …you can review and edit your entries anytime using the Dashboard page</vt:lpstr>
      <vt:lpstr>Click on the Menu on the left to access your user information</vt:lpstr>
      <vt:lpstr>Click on an entry to edit it</vt:lpstr>
      <vt:lpstr>Help is always available</vt:lpstr>
      <vt:lpstr>Happy Logging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Class of 2017 - Virginia Campus Clinical Milestone Assessment Data</dc:title>
  <dc:creator>Looney, Janella</dc:creator>
  <cp:lastModifiedBy>Cameron Sumpter</cp:lastModifiedBy>
  <cp:revision>206</cp:revision>
  <dcterms:created xsi:type="dcterms:W3CDTF">2016-08-01T14:16:50Z</dcterms:created>
  <dcterms:modified xsi:type="dcterms:W3CDTF">2018-07-29T17:17:49Z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